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27B9AFB-6618-46A6-8B9C-28D16B3705C0}" type="datetimeFigureOut">
              <a:rPr lang="en-US" smtClean="0"/>
              <a:t>8/3/2018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0EE64F-16A8-4811-A389-7EF87CA53511}" type="slidenum">
              <a:rPr lang="en-US" smtClean="0"/>
              <a:t>‹#›</a:t>
            </a:fld>
            <a:endParaRPr lang="en-US"/>
          </a:p>
        </p:txBody>
      </p:sp>
    </p:spTree>
    <p:extLst>
      <p:ext uri="{BB962C8B-B14F-4D97-AF65-F5344CB8AC3E}">
        <p14:creationId xmlns:p14="http://schemas.microsoft.com/office/powerpoint/2010/main" val="3971982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7B9AFB-6618-46A6-8B9C-28D16B3705C0}" type="datetimeFigureOut">
              <a:rPr lang="en-US" smtClean="0"/>
              <a:t>8/3/2018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0EE64F-16A8-4811-A389-7EF87CA53511}" type="slidenum">
              <a:rPr lang="en-US" smtClean="0"/>
              <a:t>‹#›</a:t>
            </a:fld>
            <a:endParaRPr lang="en-US"/>
          </a:p>
        </p:txBody>
      </p:sp>
    </p:spTree>
    <p:extLst>
      <p:ext uri="{BB962C8B-B14F-4D97-AF65-F5344CB8AC3E}">
        <p14:creationId xmlns:p14="http://schemas.microsoft.com/office/powerpoint/2010/main" val="8642754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7B9AFB-6618-46A6-8B9C-28D16B3705C0}" type="datetimeFigureOut">
              <a:rPr lang="en-US" smtClean="0"/>
              <a:t>8/3/2018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0EE64F-16A8-4811-A389-7EF87CA53511}" type="slidenum">
              <a:rPr lang="en-US" smtClean="0"/>
              <a:t>‹#›</a:t>
            </a:fld>
            <a:endParaRPr lang="en-US"/>
          </a:p>
        </p:txBody>
      </p:sp>
    </p:spTree>
    <p:extLst>
      <p:ext uri="{BB962C8B-B14F-4D97-AF65-F5344CB8AC3E}">
        <p14:creationId xmlns:p14="http://schemas.microsoft.com/office/powerpoint/2010/main" val="3065247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27B9AFB-6618-46A6-8B9C-28D16B3705C0}" type="datetimeFigureOut">
              <a:rPr lang="en-US" smtClean="0"/>
              <a:t>8/3/2018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0EE64F-16A8-4811-A389-7EF87CA53511}" type="slidenum">
              <a:rPr lang="en-US" smtClean="0"/>
              <a:t>‹#›</a:t>
            </a:fld>
            <a:endParaRPr lang="en-US"/>
          </a:p>
        </p:txBody>
      </p:sp>
    </p:spTree>
    <p:extLst>
      <p:ext uri="{BB962C8B-B14F-4D97-AF65-F5344CB8AC3E}">
        <p14:creationId xmlns:p14="http://schemas.microsoft.com/office/powerpoint/2010/main" val="29116468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27B9AFB-6618-46A6-8B9C-28D16B3705C0}" type="datetimeFigureOut">
              <a:rPr lang="en-US" smtClean="0"/>
              <a:t>8/3/2018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0EE64F-16A8-4811-A389-7EF87CA53511}" type="slidenum">
              <a:rPr lang="en-US" smtClean="0"/>
              <a:t>‹#›</a:t>
            </a:fld>
            <a:endParaRPr lang="en-US"/>
          </a:p>
        </p:txBody>
      </p:sp>
    </p:spTree>
    <p:extLst>
      <p:ext uri="{BB962C8B-B14F-4D97-AF65-F5344CB8AC3E}">
        <p14:creationId xmlns:p14="http://schemas.microsoft.com/office/powerpoint/2010/main" val="1655209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27B9AFB-6618-46A6-8B9C-28D16B3705C0}" type="datetimeFigureOut">
              <a:rPr lang="en-US" smtClean="0"/>
              <a:t>8/3/2018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0EE64F-16A8-4811-A389-7EF87CA53511}" type="slidenum">
              <a:rPr lang="en-US" smtClean="0"/>
              <a:t>‹#›</a:t>
            </a:fld>
            <a:endParaRPr lang="en-US"/>
          </a:p>
        </p:txBody>
      </p:sp>
    </p:spTree>
    <p:extLst>
      <p:ext uri="{BB962C8B-B14F-4D97-AF65-F5344CB8AC3E}">
        <p14:creationId xmlns:p14="http://schemas.microsoft.com/office/powerpoint/2010/main" val="18176122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7B9AFB-6618-46A6-8B9C-28D16B3705C0}" type="datetimeFigureOut">
              <a:rPr lang="en-US" smtClean="0"/>
              <a:t>8/3/2018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0EE64F-16A8-4811-A389-7EF87CA53511}" type="slidenum">
              <a:rPr lang="en-US" smtClean="0"/>
              <a:t>‹#›</a:t>
            </a:fld>
            <a:endParaRPr lang="en-US"/>
          </a:p>
        </p:txBody>
      </p:sp>
    </p:spTree>
    <p:extLst>
      <p:ext uri="{BB962C8B-B14F-4D97-AF65-F5344CB8AC3E}">
        <p14:creationId xmlns:p14="http://schemas.microsoft.com/office/powerpoint/2010/main" val="4191784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7B9AFB-6618-46A6-8B9C-28D16B3705C0}" type="datetimeFigureOut">
              <a:rPr lang="en-US" smtClean="0"/>
              <a:t>8/3/2018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0EE64F-16A8-4811-A389-7EF87CA53511}" type="slidenum">
              <a:rPr lang="en-US" smtClean="0"/>
              <a:t>‹#›</a:t>
            </a:fld>
            <a:endParaRPr lang="en-US"/>
          </a:p>
        </p:txBody>
      </p:sp>
    </p:spTree>
    <p:extLst>
      <p:ext uri="{BB962C8B-B14F-4D97-AF65-F5344CB8AC3E}">
        <p14:creationId xmlns:p14="http://schemas.microsoft.com/office/powerpoint/2010/main" val="15239805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7B9AFB-6618-46A6-8B9C-28D16B3705C0}" type="datetimeFigureOut">
              <a:rPr lang="en-US" smtClean="0"/>
              <a:t>8/3/2018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0EE64F-16A8-4811-A389-7EF87CA53511}" type="slidenum">
              <a:rPr lang="en-US" smtClean="0"/>
              <a:t>‹#›</a:t>
            </a:fld>
            <a:endParaRPr lang="en-US"/>
          </a:p>
        </p:txBody>
      </p:sp>
    </p:spTree>
    <p:extLst>
      <p:ext uri="{BB962C8B-B14F-4D97-AF65-F5344CB8AC3E}">
        <p14:creationId xmlns:p14="http://schemas.microsoft.com/office/powerpoint/2010/main" val="2324570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7B9AFB-6618-46A6-8B9C-28D16B3705C0}" type="datetimeFigureOut">
              <a:rPr lang="en-US" smtClean="0"/>
              <a:t>8/3/2018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0EE64F-16A8-4811-A389-7EF87CA53511}" type="slidenum">
              <a:rPr lang="en-US" smtClean="0"/>
              <a:t>‹#›</a:t>
            </a:fld>
            <a:endParaRPr lang="en-US"/>
          </a:p>
        </p:txBody>
      </p:sp>
    </p:spTree>
    <p:extLst>
      <p:ext uri="{BB962C8B-B14F-4D97-AF65-F5344CB8AC3E}">
        <p14:creationId xmlns:p14="http://schemas.microsoft.com/office/powerpoint/2010/main" val="640458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7B9AFB-6618-46A6-8B9C-28D16B3705C0}" type="datetimeFigureOut">
              <a:rPr lang="en-US" smtClean="0"/>
              <a:t>8/3/2018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0EE64F-16A8-4811-A389-7EF87CA53511}" type="slidenum">
              <a:rPr lang="en-US" smtClean="0"/>
              <a:t>‹#›</a:t>
            </a:fld>
            <a:endParaRPr lang="en-US"/>
          </a:p>
        </p:txBody>
      </p:sp>
    </p:spTree>
    <p:extLst>
      <p:ext uri="{BB962C8B-B14F-4D97-AF65-F5344CB8AC3E}">
        <p14:creationId xmlns:p14="http://schemas.microsoft.com/office/powerpoint/2010/main" val="20979646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7B9AFB-6618-46A6-8B9C-28D16B3705C0}" type="datetimeFigureOut">
              <a:rPr lang="en-US" smtClean="0"/>
              <a:t>8/3/2018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0EE64F-16A8-4811-A389-7EF87CA53511}" type="slidenum">
              <a:rPr lang="en-US" smtClean="0"/>
              <a:t>‹#›</a:t>
            </a:fld>
            <a:endParaRPr lang="en-US"/>
          </a:p>
        </p:txBody>
      </p:sp>
    </p:spTree>
    <p:extLst>
      <p:ext uri="{BB962C8B-B14F-4D97-AF65-F5344CB8AC3E}">
        <p14:creationId xmlns:p14="http://schemas.microsoft.com/office/powerpoint/2010/main" val="21648830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2384" y="2621482"/>
            <a:ext cx="11258210" cy="707886"/>
          </a:xfrm>
          <a:prstGeom prst="rect">
            <a:avLst/>
          </a:prstGeom>
        </p:spPr>
        <p:txBody>
          <a:bodyPr wrap="none">
            <a:spAutoFit/>
          </a:bodyPr>
          <a:lstStyle/>
          <a:p>
            <a:r>
              <a:rPr lang="en-US" sz="4000" b="1" i="0" dirty="0" smtClean="0">
                <a:effectLst/>
                <a:latin typeface="Verdana" panose="020B0604030504040204" pitchFamily="34" charset="0"/>
              </a:rPr>
              <a:t>Indian Journal of Agriculture Business</a:t>
            </a:r>
            <a:endParaRPr lang="en-US" sz="4000" dirty="0"/>
          </a:p>
        </p:txBody>
      </p:sp>
    </p:spTree>
    <p:extLst>
      <p:ext uri="{BB962C8B-B14F-4D97-AF65-F5344CB8AC3E}">
        <p14:creationId xmlns:p14="http://schemas.microsoft.com/office/powerpoint/2010/main" val="785172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About  Indian Journal of Agriculture Business</a:t>
            </a:r>
            <a:endParaRPr lang="en-US" dirty="0"/>
          </a:p>
        </p:txBody>
      </p:sp>
      <p:sp>
        <p:nvSpPr>
          <p:cNvPr id="3" name="Content Placeholder 2"/>
          <p:cNvSpPr>
            <a:spLocks noGrp="1"/>
          </p:cNvSpPr>
          <p:nvPr>
            <p:ph idx="1"/>
          </p:nvPr>
        </p:nvSpPr>
        <p:spPr/>
        <p:txBody>
          <a:bodyPr/>
          <a:lstStyle/>
          <a:p>
            <a:pPr marL="0" indent="0" algn="just">
              <a:buNone/>
            </a:pPr>
            <a:r>
              <a:rPr lang="en-US" dirty="0"/>
              <a:t>The Indian Journal of Agriculture Business (IJAB) is a peer-reviewed journal publishes research that improves our understanding of how food systems work, how they are evolving, and how public and/or private actions affect the performance of the global agro-industrial complex. The journal focuses on the application of economic analysis to the organization and performance of firms and markets in industrial food systems. Subject matter areas include supply and demand analysis, industrial organization analysis, price and trade analysis, marketing, finance, and public policy analysis. International, cross-country comparative and within-country studies are welcome.</a:t>
            </a:r>
          </a:p>
        </p:txBody>
      </p:sp>
    </p:spTree>
    <p:extLst>
      <p:ext uri="{BB962C8B-B14F-4D97-AF65-F5344CB8AC3E}">
        <p14:creationId xmlns:p14="http://schemas.microsoft.com/office/powerpoint/2010/main" val="3231704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Benefits of </a:t>
            </a:r>
            <a:r>
              <a:rPr lang="en-US" b="1" dirty="0" smtClean="0"/>
              <a:t>Online </a:t>
            </a:r>
            <a:r>
              <a:rPr lang="en-US" b="1" dirty="0"/>
              <a:t>/ </a:t>
            </a:r>
            <a:r>
              <a:rPr lang="en-US" b="1" dirty="0" smtClean="0"/>
              <a:t>Page Sponsorships</a:t>
            </a:r>
            <a:r>
              <a:rPr lang="en-US" b="1" dirty="0"/>
              <a:t>:</a:t>
            </a:r>
            <a:endParaRPr lang="en-US" dirty="0"/>
          </a:p>
        </p:txBody>
      </p:sp>
      <p:sp>
        <p:nvSpPr>
          <p:cNvPr id="3" name="Content Placeholder 2"/>
          <p:cNvSpPr>
            <a:spLocks noGrp="1"/>
          </p:cNvSpPr>
          <p:nvPr>
            <p:ph idx="1"/>
          </p:nvPr>
        </p:nvSpPr>
        <p:spPr/>
        <p:txBody>
          <a:bodyPr>
            <a:normAutofit fontScale="92500" lnSpcReduction="10000"/>
          </a:bodyPr>
          <a:lstStyle/>
          <a:p>
            <a:r>
              <a:rPr lang="en-US" dirty="0"/>
              <a:t>Focus-based target audience of core practitioners, surgeons, doctors and professionals within healthcare and pharmaceutical sector instead of general surfers</a:t>
            </a:r>
            <a:r>
              <a:rPr lang="en-US" dirty="0" smtClean="0"/>
              <a:t>.</a:t>
            </a:r>
          </a:p>
          <a:p>
            <a:r>
              <a:rPr lang="en-US" dirty="0"/>
              <a:t>Message/advertisement credibility &amp; effectiveness owing to the best peer-reviewed content</a:t>
            </a:r>
            <a:r>
              <a:rPr lang="en-US" dirty="0" smtClean="0"/>
              <a:t>.</a:t>
            </a:r>
          </a:p>
          <a:p>
            <a:r>
              <a:rPr lang="en-US" dirty="0"/>
              <a:t>Online medical journal advertising forms the best medium of advertising in conjunction with your marketing strategy, as concluded and reported by studies year after year. The reach is inevitable compared to 'only representing through gatekeepers and busy practitioners</a:t>
            </a:r>
            <a:r>
              <a:rPr lang="en-US" dirty="0" smtClean="0"/>
              <a:t>.</a:t>
            </a:r>
          </a:p>
          <a:p>
            <a:r>
              <a:rPr lang="en-US" dirty="0"/>
              <a:t>Clutter free and cost effective owing to our stringent policy that will not compromise on the sophisticated and professional attributes of the website.</a:t>
            </a:r>
          </a:p>
        </p:txBody>
      </p:sp>
    </p:spTree>
    <p:extLst>
      <p:ext uri="{BB962C8B-B14F-4D97-AF65-F5344CB8AC3E}">
        <p14:creationId xmlns:p14="http://schemas.microsoft.com/office/powerpoint/2010/main" val="7350061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339" y="113334"/>
            <a:ext cx="10515600" cy="1325563"/>
          </a:xfrm>
        </p:spPr>
        <p:txBody>
          <a:bodyPr/>
          <a:lstStyle/>
          <a:p>
            <a:r>
              <a:rPr lang="en-US" b="1" dirty="0"/>
              <a:t>ADVERTISEMENT DETAILS</a:t>
            </a:r>
            <a:endParaRPr lang="en-US" dirty="0"/>
          </a:p>
        </p:txBody>
      </p:sp>
      <p:sp>
        <p:nvSpPr>
          <p:cNvPr id="3" name="Content Placeholder 2"/>
          <p:cNvSpPr>
            <a:spLocks noGrp="1"/>
          </p:cNvSpPr>
          <p:nvPr>
            <p:ph idx="1"/>
          </p:nvPr>
        </p:nvSpPr>
        <p:spPr>
          <a:xfrm>
            <a:off x="467139" y="1626842"/>
            <a:ext cx="10515600" cy="4351338"/>
          </a:xfrm>
        </p:spPr>
        <p:txBody>
          <a:bodyPr>
            <a:normAutofit fontScale="92500" lnSpcReduction="10000"/>
          </a:bodyPr>
          <a:lstStyle/>
          <a:p>
            <a:r>
              <a:rPr lang="en-US" b="1" dirty="0"/>
              <a:t>Quarterly journal:</a:t>
            </a:r>
            <a:r>
              <a:rPr lang="en-US" dirty="0"/>
              <a:t> Published in the months of March, June, September and December.</a:t>
            </a:r>
          </a:p>
          <a:p>
            <a:r>
              <a:rPr lang="en-US" b="1" dirty="0" smtClean="0"/>
              <a:t>Circulation </a:t>
            </a:r>
            <a:r>
              <a:rPr lang="en-US" b="1" dirty="0"/>
              <a:t>: </a:t>
            </a:r>
            <a:r>
              <a:rPr lang="en-US" dirty="0"/>
              <a:t>543 each issue</a:t>
            </a:r>
            <a:r>
              <a:rPr lang="en-US" dirty="0" smtClean="0"/>
              <a:t>.</a:t>
            </a:r>
            <a:endParaRPr lang="en-US" dirty="0"/>
          </a:p>
          <a:p>
            <a:r>
              <a:rPr lang="en-US" b="1" dirty="0"/>
              <a:t>Book size :</a:t>
            </a:r>
            <a:r>
              <a:rPr lang="en-US" dirty="0"/>
              <a:t> Page size 8.5" x 11". Print size 7" x 10". Non-bleed only.</a:t>
            </a:r>
          </a:p>
          <a:p>
            <a:r>
              <a:rPr lang="en-US" b="1" dirty="0"/>
              <a:t>Paper used :</a:t>
            </a:r>
            <a:r>
              <a:rPr lang="en-US" dirty="0"/>
              <a:t> 90 </a:t>
            </a:r>
            <a:r>
              <a:rPr lang="en-US" dirty="0" err="1"/>
              <a:t>gsm</a:t>
            </a:r>
            <a:r>
              <a:rPr lang="en-US" dirty="0"/>
              <a:t> </a:t>
            </a:r>
            <a:r>
              <a:rPr lang="en-US" dirty="0" err="1"/>
              <a:t>Sinar</a:t>
            </a:r>
            <a:r>
              <a:rPr lang="en-US" dirty="0"/>
              <a:t> Mas art paper text and 220 </a:t>
            </a:r>
            <a:r>
              <a:rPr lang="en-US" dirty="0" err="1"/>
              <a:t>gsm</a:t>
            </a:r>
            <a:r>
              <a:rPr lang="en-US" dirty="0"/>
              <a:t> </a:t>
            </a:r>
            <a:r>
              <a:rPr lang="en-US" dirty="0" err="1"/>
              <a:t>Sinar</a:t>
            </a:r>
            <a:r>
              <a:rPr lang="en-US" dirty="0"/>
              <a:t> Mas art card for cover.</a:t>
            </a:r>
          </a:p>
          <a:p>
            <a:r>
              <a:rPr lang="en-US" b="1" dirty="0"/>
              <a:t>Ad material :</a:t>
            </a:r>
            <a:r>
              <a:rPr lang="en-US" dirty="0"/>
              <a:t> Advertiser to provide the ad material (artwork) either as a hard copy (Film and proof may be provided) or on a CD. The material should reach the RFP office 1 month before the cover date of the issue in which the ad is scheduled to appear.</a:t>
            </a:r>
          </a:p>
          <a:p>
            <a:r>
              <a:rPr lang="en-US" b="1" dirty="0"/>
              <a:t>Discount :</a:t>
            </a:r>
            <a:r>
              <a:rPr lang="en-US" dirty="0"/>
              <a:t> A 10% discount will be allowed for 4 insertions in a year.</a:t>
            </a:r>
          </a:p>
          <a:p>
            <a:endParaRPr lang="en-US" dirty="0"/>
          </a:p>
        </p:txBody>
      </p:sp>
    </p:spTree>
    <p:extLst>
      <p:ext uri="{BB962C8B-B14F-4D97-AF65-F5344CB8AC3E}">
        <p14:creationId xmlns:p14="http://schemas.microsoft.com/office/powerpoint/2010/main" val="3237811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 Advertisement Info</a:t>
            </a:r>
            <a:endParaRPr lang="en-US" dirty="0"/>
          </a:p>
        </p:txBody>
      </p:sp>
      <p:sp>
        <p:nvSpPr>
          <p:cNvPr id="3" name="Content Placeholder 2"/>
          <p:cNvSpPr>
            <a:spLocks noGrp="1"/>
          </p:cNvSpPr>
          <p:nvPr>
            <p:ph idx="1"/>
          </p:nvPr>
        </p:nvSpPr>
        <p:spPr/>
        <p:txBody>
          <a:bodyPr/>
          <a:lstStyle/>
          <a:p>
            <a:r>
              <a:rPr lang="en-US" dirty="0"/>
              <a:t>Full Banners to be supplied by the Advertiser</a:t>
            </a:r>
          </a:p>
          <a:p>
            <a:r>
              <a:rPr lang="en-US" dirty="0"/>
              <a:t>File type: GIF (animated or static)</a:t>
            </a:r>
          </a:p>
          <a:p>
            <a:r>
              <a:rPr lang="en-US" dirty="0"/>
              <a:t>File size: should not exceed 40 kb</a:t>
            </a:r>
          </a:p>
          <a:p>
            <a:r>
              <a:rPr lang="en-US" dirty="0"/>
              <a:t>Format: Not exceeding 600 pixels wide by 60 pixels high</a:t>
            </a:r>
          </a:p>
          <a:p>
            <a:r>
              <a:rPr lang="en-US" dirty="0"/>
              <a:t>Advertisements supplied remain the responsibility of the Advertiser.</a:t>
            </a:r>
          </a:p>
          <a:p>
            <a:r>
              <a:rPr lang="en-US" dirty="0"/>
              <a:t>Advertisements are accepted subject to availability and Journal approval.</a:t>
            </a:r>
          </a:p>
          <a:p>
            <a:r>
              <a:rPr lang="en-US" dirty="0"/>
              <a:t>Link to Advertiser's site can be given from the banner.</a:t>
            </a:r>
          </a:p>
        </p:txBody>
      </p:sp>
    </p:spTree>
    <p:extLst>
      <p:ext uri="{BB962C8B-B14F-4D97-AF65-F5344CB8AC3E}">
        <p14:creationId xmlns:p14="http://schemas.microsoft.com/office/powerpoint/2010/main" val="34552206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287</Words>
  <Application>Microsoft Office PowerPoint</Application>
  <PresentationFormat>Widescreen</PresentationFormat>
  <Paragraphs>23</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Calibri Light</vt:lpstr>
      <vt:lpstr>Verdana</vt:lpstr>
      <vt:lpstr>Office Theme</vt:lpstr>
      <vt:lpstr>PowerPoint Presentation</vt:lpstr>
      <vt:lpstr>About  Indian Journal of Agriculture Business</vt:lpstr>
      <vt:lpstr>Benefits of Online / Page Sponsorships:</vt:lpstr>
      <vt:lpstr>ADVERTISEMENT DETAILS</vt:lpstr>
      <vt:lpstr> Advertisement Info</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pc</dc:creator>
  <cp:lastModifiedBy>pc</cp:lastModifiedBy>
  <cp:revision>5</cp:revision>
  <dcterms:created xsi:type="dcterms:W3CDTF">2018-08-03T11:25:16Z</dcterms:created>
  <dcterms:modified xsi:type="dcterms:W3CDTF">2018-08-03T11:30:24Z</dcterms:modified>
</cp:coreProperties>
</file>