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327" r:id="rId3"/>
    <p:sldId id="322" r:id="rId4"/>
    <p:sldId id="323" r:id="rId5"/>
    <p:sldId id="324" r:id="rId6"/>
    <p:sldId id="325" r:id="rId7"/>
    <p:sldId id="326" r:id="rId8"/>
    <p:sldId id="267" r:id="rId9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>
      <p:cViewPr>
        <p:scale>
          <a:sx n="100" d="100"/>
          <a:sy n="100" d="100"/>
        </p:scale>
        <p:origin x="1085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776066" y="2240305"/>
            <a:ext cx="33528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  <a:latin typeface="Outfit"/>
              </a:rPr>
              <a:t>Façade Branding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D48437E-8C0A-9CE8-426E-0DD17A3918F0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8FF8E9B-9ED1-AC4D-7A50-2423D70A87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600831"/>
              </p:ext>
            </p:extLst>
          </p:nvPr>
        </p:nvGraphicFramePr>
        <p:xfrm>
          <a:off x="1143000" y="791171"/>
          <a:ext cx="7086600" cy="3561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410510738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226024782"/>
                    </a:ext>
                  </a:extLst>
                </a:gridCol>
                <a:gridCol w="2118360">
                  <a:extLst>
                    <a:ext uri="{9D8B030D-6E8A-4147-A177-3AD203B41FA5}">
                      <a16:colId xmlns:a16="http://schemas.microsoft.com/office/drawing/2014/main" val="2269800436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48753011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589301503"/>
                    </a:ext>
                  </a:extLst>
                </a:gridCol>
              </a:tblGrid>
              <a:tr h="561379">
                <a:tc>
                  <a:txBody>
                    <a:bodyPr/>
                    <a:lstStyle/>
                    <a:p>
                      <a:r>
                        <a:rPr lang="en-US" sz="1800" dirty="0" err="1"/>
                        <a:t>Sl</a:t>
                      </a:r>
                      <a:r>
                        <a:rPr lang="en-US" sz="1800" dirty="0"/>
                        <a:t> No.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Media Type</a:t>
                      </a:r>
                      <a:endParaRPr lang="en-IN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Location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Dimension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Total Units</a:t>
                      </a:r>
                      <a:endParaRPr lang="en-IN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331309"/>
                  </a:ext>
                </a:extLst>
              </a:tr>
              <a:tr h="56137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Facade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West side exterior area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b="0" dirty="0"/>
                        <a:t>9 </a:t>
                      </a:r>
                      <a:r>
                        <a:rPr lang="pl-PL" sz="1600" b="0" i="0" dirty="0">
                          <a:effectLst/>
                          <a:latin typeface="Source Sans Pro" panose="020B0503030403020204" pitchFamily="34" charset="0"/>
                        </a:rPr>
                        <a:t>W x </a:t>
                      </a:r>
                      <a:r>
                        <a:rPr lang="en-IN" sz="1600" b="0" i="0" dirty="0">
                          <a:effectLst/>
                          <a:latin typeface="Source Sans Pro" panose="020B0503030403020204" pitchFamily="34" charset="0"/>
                        </a:rPr>
                        <a:t>28</a:t>
                      </a:r>
                      <a:r>
                        <a:rPr lang="pl-PL" sz="1600" b="0" i="0" dirty="0">
                          <a:effectLst/>
                          <a:latin typeface="Source Sans Pro" panose="020B0503030403020204" pitchFamily="34" charset="0"/>
                        </a:rPr>
                        <a:t> H Ft</a:t>
                      </a:r>
                      <a:r>
                        <a:rPr lang="en-US" sz="1600" b="0" i="0" dirty="0">
                          <a:effectLst/>
                          <a:latin typeface="Source Sans Pro" panose="020B0503030403020204" pitchFamily="34" charset="0"/>
                        </a:rPr>
                        <a:t>.</a:t>
                      </a:r>
                      <a:endParaRPr lang="en-IN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</a:t>
                      </a:r>
                      <a:endParaRPr lang="en-IN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039768"/>
                  </a:ext>
                </a:extLst>
              </a:tr>
              <a:tr h="500360">
                <a:tc>
                  <a:txBody>
                    <a:bodyPr/>
                    <a:lstStyle/>
                    <a:p>
                      <a:r>
                        <a:rPr lang="en-US" dirty="0"/>
                        <a:t>2.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Facade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West side exterior area</a:t>
                      </a:r>
                      <a:endParaRPr lang="en-IN" sz="1600" dirty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b="0" dirty="0"/>
                        <a:t>25 </a:t>
                      </a:r>
                      <a:r>
                        <a:rPr lang="pl-PL" sz="1600" b="0" i="0" dirty="0">
                          <a:effectLst/>
                          <a:latin typeface="Source Sans Pro" panose="020B0503030403020204" pitchFamily="34" charset="0"/>
                        </a:rPr>
                        <a:t>W x </a:t>
                      </a:r>
                      <a:r>
                        <a:rPr lang="en-IN" sz="1600" b="0" dirty="0">
                          <a:latin typeface="Source Sans Pro" panose="020B0503030403020204" pitchFamily="34" charset="0"/>
                        </a:rPr>
                        <a:t>10</a:t>
                      </a:r>
                      <a:r>
                        <a:rPr lang="pl-PL" sz="1600" b="0" i="0" dirty="0">
                          <a:effectLst/>
                          <a:latin typeface="Source Sans Pro" panose="020B0503030403020204" pitchFamily="34" charset="0"/>
                        </a:rPr>
                        <a:t> H Ft</a:t>
                      </a:r>
                      <a:r>
                        <a:rPr lang="en-IN" sz="1600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  <a:endParaRPr lang="en-IN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784528"/>
                  </a:ext>
                </a:extLst>
              </a:tr>
              <a:tr h="512564">
                <a:tc>
                  <a:txBody>
                    <a:bodyPr/>
                    <a:lstStyle/>
                    <a:p>
                      <a:r>
                        <a:rPr lang="en-US" dirty="0"/>
                        <a:t>3.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Facade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West side exterior area</a:t>
                      </a:r>
                      <a:endParaRPr lang="en-IN" sz="1600" dirty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11 </a:t>
                      </a:r>
                      <a:r>
                        <a:rPr lang="pl-PL" sz="1600" i="0" dirty="0">
                          <a:effectLst/>
                          <a:latin typeface="Source Sans Pro" panose="020B0503030403020204" pitchFamily="34" charset="0"/>
                        </a:rPr>
                        <a:t>W x </a:t>
                      </a:r>
                      <a:r>
                        <a:rPr lang="en-IN" sz="1600" dirty="0">
                          <a:latin typeface="Source Sans Pro" panose="020B0503030403020204" pitchFamily="34" charset="0"/>
                        </a:rPr>
                        <a:t>10</a:t>
                      </a:r>
                      <a:r>
                        <a:rPr lang="pl-PL" sz="1600" i="0" dirty="0">
                          <a:effectLst/>
                          <a:latin typeface="Source Sans Pro" panose="020B0503030403020204" pitchFamily="34" charset="0"/>
                        </a:rPr>
                        <a:t> H Ft</a:t>
                      </a:r>
                      <a:r>
                        <a:rPr lang="en-IN" sz="16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  <a:endParaRPr lang="en-IN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75068"/>
                  </a:ext>
                </a:extLst>
              </a:tr>
              <a:tr h="427137">
                <a:tc>
                  <a:txBody>
                    <a:bodyPr/>
                    <a:lstStyle/>
                    <a:p>
                      <a:r>
                        <a:rPr lang="en-US" dirty="0"/>
                        <a:t>4.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Facade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West side exterior area</a:t>
                      </a:r>
                      <a:endParaRPr lang="en-IN" sz="1600" dirty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25 </a:t>
                      </a:r>
                      <a:r>
                        <a:rPr lang="pl-PL" sz="1600" i="0" dirty="0">
                          <a:effectLst/>
                          <a:latin typeface="Source Sans Pro" panose="020B0503030403020204" pitchFamily="34" charset="0"/>
                        </a:rPr>
                        <a:t>W x </a:t>
                      </a:r>
                      <a:r>
                        <a:rPr lang="en-IN" sz="1600" dirty="0">
                          <a:latin typeface="Source Sans Pro" panose="020B0503030403020204" pitchFamily="34" charset="0"/>
                        </a:rPr>
                        <a:t>10</a:t>
                      </a:r>
                      <a:r>
                        <a:rPr lang="pl-PL" sz="1600" i="0" dirty="0">
                          <a:effectLst/>
                          <a:latin typeface="Source Sans Pro" panose="020B0503030403020204" pitchFamily="34" charset="0"/>
                        </a:rPr>
                        <a:t> H Ft</a:t>
                      </a:r>
                      <a:r>
                        <a:rPr lang="en-IN" sz="16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</a:t>
                      </a:r>
                      <a:endParaRPr lang="en-IN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742770"/>
                  </a:ext>
                </a:extLst>
              </a:tr>
              <a:tr h="561379">
                <a:tc>
                  <a:txBody>
                    <a:bodyPr/>
                    <a:lstStyle/>
                    <a:p>
                      <a:r>
                        <a:rPr lang="en-US" dirty="0"/>
                        <a:t>5.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Facade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West side exterior area</a:t>
                      </a:r>
                      <a:endParaRPr lang="en-IN" sz="1600" dirty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500" dirty="0"/>
                        <a:t>15 </a:t>
                      </a:r>
                      <a:r>
                        <a:rPr lang="pl-PL" sz="1500" i="0" dirty="0">
                          <a:effectLst/>
                          <a:latin typeface="Source Sans Pro" panose="020B0503030403020204" pitchFamily="34" charset="0"/>
                        </a:rPr>
                        <a:t>W x </a:t>
                      </a:r>
                      <a:r>
                        <a:rPr lang="en-IN" sz="1500" dirty="0">
                          <a:latin typeface="Source Sans Pro" panose="020B0503030403020204" pitchFamily="34" charset="0"/>
                        </a:rPr>
                        <a:t>7.5</a:t>
                      </a:r>
                      <a:r>
                        <a:rPr lang="pl-PL" sz="1500" i="0" dirty="0">
                          <a:effectLst/>
                          <a:latin typeface="Source Sans Pro" panose="020B0503030403020204" pitchFamily="34" charset="0"/>
                        </a:rPr>
                        <a:t> H Ft</a:t>
                      </a:r>
                      <a:r>
                        <a:rPr lang="en-IN" sz="15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  <a:endParaRPr lang="en-IN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63132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6956D1F-4B02-7E03-6A57-0FB791E52B4B}"/>
              </a:ext>
            </a:extLst>
          </p:cNvPr>
          <p:cNvSpPr txBox="1"/>
          <p:nvPr/>
        </p:nvSpPr>
        <p:spPr>
          <a:xfrm>
            <a:off x="3124200" y="-2286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CATEGORIZATION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825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>
            <a:extLst>
              <a:ext uri="{FF2B5EF4-FFF2-40B4-BE49-F238E27FC236}">
                <a16:creationId xmlns:a16="http://schemas.microsoft.com/office/drawing/2014/main" id="{80FC7C4E-4217-325B-FC6A-3F31C682366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819150"/>
            <a:ext cx="5638800" cy="3314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C026D1-0CED-E63F-331D-3DDA71BC5665}"/>
              </a:ext>
            </a:extLst>
          </p:cNvPr>
          <p:cNvSpPr txBox="1"/>
          <p:nvPr/>
        </p:nvSpPr>
        <p:spPr>
          <a:xfrm>
            <a:off x="365760" y="4172783"/>
            <a:ext cx="952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300" b="1" dirty="0"/>
              <a:t>Media Type – Facade</a:t>
            </a:r>
            <a:r>
              <a:rPr lang="en-IN" sz="1300" b="1" i="0" dirty="0">
                <a:effectLst/>
                <a:latin typeface="Source Sans Pro" panose="020B0503030403020204" pitchFamily="34" charset="0"/>
              </a:rPr>
              <a:t>, Location –</a:t>
            </a:r>
            <a:r>
              <a:rPr lang="en-US" sz="1400" b="1" dirty="0"/>
              <a:t>West side exterior area</a:t>
            </a:r>
            <a:r>
              <a:rPr lang="en-IN" sz="1400" b="1" dirty="0"/>
              <a:t>, </a:t>
            </a:r>
            <a:r>
              <a:rPr lang="en-IN" sz="1300" b="1" dirty="0"/>
              <a:t>Dimension – 9 </a:t>
            </a:r>
            <a:r>
              <a:rPr lang="pl-PL" sz="1300" b="1" i="0" dirty="0">
                <a:effectLst/>
                <a:latin typeface="Source Sans Pro" panose="020B0503030403020204" pitchFamily="34" charset="0"/>
              </a:rPr>
              <a:t>W x </a:t>
            </a:r>
            <a:r>
              <a:rPr lang="en-IN" sz="1300" b="1" i="0" dirty="0">
                <a:effectLst/>
                <a:latin typeface="Source Sans Pro" panose="020B0503030403020204" pitchFamily="34" charset="0"/>
              </a:rPr>
              <a:t>28</a:t>
            </a:r>
            <a:r>
              <a:rPr lang="pl-PL" sz="1300" b="1" i="0" dirty="0">
                <a:effectLst/>
                <a:latin typeface="Source Sans Pro" panose="020B0503030403020204" pitchFamily="34" charset="0"/>
              </a:rPr>
              <a:t> H Ft</a:t>
            </a:r>
            <a:r>
              <a:rPr lang="en-IN" sz="1300" b="1" dirty="0"/>
              <a:t>., Area – 252 Sq. Ft Total Units - 5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725046-A896-AAE8-C552-9F4365D58B48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450360-2501-C327-9971-C6C6FE50A268}"/>
              </a:ext>
            </a:extLst>
          </p:cNvPr>
          <p:cNvSpPr/>
          <p:nvPr/>
        </p:nvSpPr>
        <p:spPr>
          <a:xfrm>
            <a:off x="1219200" y="704850"/>
            <a:ext cx="457200" cy="381000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24E344-2C4F-1E9B-4392-862FF216609C}"/>
              </a:ext>
            </a:extLst>
          </p:cNvPr>
          <p:cNvSpPr/>
          <p:nvPr/>
        </p:nvSpPr>
        <p:spPr>
          <a:xfrm>
            <a:off x="1676400" y="1581150"/>
            <a:ext cx="53340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8930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>
            <a:extLst>
              <a:ext uri="{FF2B5EF4-FFF2-40B4-BE49-F238E27FC236}">
                <a16:creationId xmlns:a16="http://schemas.microsoft.com/office/drawing/2014/main" id="{4A658E0E-9C69-FA35-3554-53F07441DF4B}"/>
              </a:ext>
            </a:extLst>
          </p:cNvPr>
          <p:cNvGrpSpPr/>
          <p:nvPr/>
        </p:nvGrpSpPr>
        <p:grpSpPr>
          <a:xfrm>
            <a:off x="1676400" y="895585"/>
            <a:ext cx="5715000" cy="3274658"/>
            <a:chOff x="609600" y="851916"/>
            <a:chExt cx="7620000" cy="5320284"/>
          </a:xfrm>
        </p:grpSpPr>
        <p:pic>
          <p:nvPicPr>
            <p:cNvPr id="3" name="object 4">
              <a:extLst>
                <a:ext uri="{FF2B5EF4-FFF2-40B4-BE49-F238E27FC236}">
                  <a16:creationId xmlns:a16="http://schemas.microsoft.com/office/drawing/2014/main" id="{9FD0E6EE-AC72-07F5-8F5F-F1C9C69F0B4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851916"/>
              <a:ext cx="7620000" cy="53202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9FCA3F24-AADC-CC87-3715-B27F30B1ACD4}"/>
                </a:ext>
              </a:extLst>
            </p:cNvPr>
            <p:cNvSpPr/>
            <p:nvPr/>
          </p:nvSpPr>
          <p:spPr>
            <a:xfrm>
              <a:off x="6172961" y="2134362"/>
              <a:ext cx="457200" cy="533400"/>
            </a:xfrm>
            <a:custGeom>
              <a:avLst/>
              <a:gdLst/>
              <a:ahLst/>
              <a:cxnLst/>
              <a:rect l="l" t="t" r="r" b="b"/>
              <a:pathLst>
                <a:path w="457200" h="533400">
                  <a:moveTo>
                    <a:pt x="342899" y="0"/>
                  </a:moveTo>
                  <a:lnTo>
                    <a:pt x="114300" y="0"/>
                  </a:lnTo>
                  <a:lnTo>
                    <a:pt x="114300" y="304800"/>
                  </a:lnTo>
                  <a:lnTo>
                    <a:pt x="0" y="304800"/>
                  </a:lnTo>
                  <a:lnTo>
                    <a:pt x="228600" y="533400"/>
                  </a:lnTo>
                  <a:lnTo>
                    <a:pt x="457199" y="304800"/>
                  </a:lnTo>
                  <a:lnTo>
                    <a:pt x="342899" y="304800"/>
                  </a:lnTo>
                  <a:lnTo>
                    <a:pt x="34289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6">
              <a:extLst>
                <a:ext uri="{FF2B5EF4-FFF2-40B4-BE49-F238E27FC236}">
                  <a16:creationId xmlns:a16="http://schemas.microsoft.com/office/drawing/2014/main" id="{9A834DD7-B0B4-DCD0-E7E5-5F79D9BAFC77}"/>
                </a:ext>
              </a:extLst>
            </p:cNvPr>
            <p:cNvSpPr/>
            <p:nvPr/>
          </p:nvSpPr>
          <p:spPr>
            <a:xfrm>
              <a:off x="6172961" y="2134362"/>
              <a:ext cx="457200" cy="533400"/>
            </a:xfrm>
            <a:custGeom>
              <a:avLst/>
              <a:gdLst/>
              <a:ahLst/>
              <a:cxnLst/>
              <a:rect l="l" t="t" r="r" b="b"/>
              <a:pathLst>
                <a:path w="457200" h="533400">
                  <a:moveTo>
                    <a:pt x="0" y="304800"/>
                  </a:moveTo>
                  <a:lnTo>
                    <a:pt x="114300" y="304800"/>
                  </a:lnTo>
                  <a:lnTo>
                    <a:pt x="114300" y="0"/>
                  </a:lnTo>
                  <a:lnTo>
                    <a:pt x="342899" y="0"/>
                  </a:lnTo>
                  <a:lnTo>
                    <a:pt x="342899" y="304800"/>
                  </a:lnTo>
                  <a:lnTo>
                    <a:pt x="457199" y="304800"/>
                  </a:lnTo>
                  <a:lnTo>
                    <a:pt x="228600" y="533400"/>
                  </a:lnTo>
                  <a:lnTo>
                    <a:pt x="0" y="3048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303211C-D684-7202-925B-9FEFF07B38C4}"/>
              </a:ext>
            </a:extLst>
          </p:cNvPr>
          <p:cNvSpPr txBox="1"/>
          <p:nvPr/>
        </p:nvSpPr>
        <p:spPr>
          <a:xfrm>
            <a:off x="152400" y="4170243"/>
            <a:ext cx="9374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</a:t>
            </a:r>
            <a:r>
              <a:rPr lang="en-IN" sz="1400" b="1" i="0" dirty="0">
                <a:effectLst/>
                <a:latin typeface="Source Sans Pro" panose="020B0503030403020204" pitchFamily="34" charset="0"/>
              </a:rPr>
              <a:t>, Location – </a:t>
            </a:r>
            <a:r>
              <a:rPr lang="en-US" sz="1400" b="1" dirty="0"/>
              <a:t>West side exterior area</a:t>
            </a:r>
            <a:r>
              <a:rPr lang="en-IN" sz="1400" b="1" i="0" dirty="0">
                <a:effectLst/>
                <a:latin typeface="Source Sans Pro" panose="020B0503030403020204" pitchFamily="34" charset="0"/>
              </a:rPr>
              <a:t>, </a:t>
            </a:r>
            <a:r>
              <a:rPr lang="en-IN" sz="1400" b="1" dirty="0"/>
              <a:t>Dimension – 25 </a:t>
            </a:r>
            <a:r>
              <a:rPr lang="pl-PL" sz="1400" b="1" i="0" dirty="0">
                <a:effectLst/>
                <a:latin typeface="Source Sans Pro" panose="020B0503030403020204" pitchFamily="34" charset="0"/>
              </a:rPr>
              <a:t>W x </a:t>
            </a:r>
            <a:r>
              <a:rPr lang="en-IN" sz="1400" b="1" dirty="0">
                <a:latin typeface="Source Sans Pro" panose="020B0503030403020204" pitchFamily="34" charset="0"/>
              </a:rPr>
              <a:t>10</a:t>
            </a:r>
            <a:r>
              <a:rPr lang="pl-PL" sz="1400" b="1" i="0" dirty="0">
                <a:effectLst/>
                <a:latin typeface="Source Sans Pro" panose="020B0503030403020204" pitchFamily="34" charset="0"/>
              </a:rPr>
              <a:t> H Ft</a:t>
            </a:r>
            <a:r>
              <a:rPr lang="en-IN" sz="1400" b="1" dirty="0"/>
              <a:t>., Area – 250 Sq. Ft, Total Units - 1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ECF48A-24A6-A60B-623F-0AABD78870EE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190681-F182-ABA5-4FCC-4FBDE4E1F176}"/>
              </a:ext>
            </a:extLst>
          </p:cNvPr>
          <p:cNvSpPr/>
          <p:nvPr/>
        </p:nvSpPr>
        <p:spPr>
          <a:xfrm>
            <a:off x="1447800" y="774285"/>
            <a:ext cx="457200" cy="381000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94492E-56CD-9655-98F1-007EEDD6F48A}"/>
              </a:ext>
            </a:extLst>
          </p:cNvPr>
          <p:cNvSpPr/>
          <p:nvPr/>
        </p:nvSpPr>
        <p:spPr>
          <a:xfrm>
            <a:off x="5029200" y="2134546"/>
            <a:ext cx="2133600" cy="9957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3665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>
            <a:extLst>
              <a:ext uri="{FF2B5EF4-FFF2-40B4-BE49-F238E27FC236}">
                <a16:creationId xmlns:a16="http://schemas.microsoft.com/office/drawing/2014/main" id="{9F76BE43-0D52-59E4-2D0E-87C4A6C01512}"/>
              </a:ext>
            </a:extLst>
          </p:cNvPr>
          <p:cNvGrpSpPr/>
          <p:nvPr/>
        </p:nvGrpSpPr>
        <p:grpSpPr>
          <a:xfrm>
            <a:off x="1066800" y="667714"/>
            <a:ext cx="6553200" cy="3399524"/>
            <a:chOff x="637031" y="972311"/>
            <a:chExt cx="8056245" cy="5200015"/>
          </a:xfrm>
        </p:grpSpPr>
        <p:pic>
          <p:nvPicPr>
            <p:cNvPr id="3" name="object 4">
              <a:extLst>
                <a:ext uri="{FF2B5EF4-FFF2-40B4-BE49-F238E27FC236}">
                  <a16:creationId xmlns:a16="http://schemas.microsoft.com/office/drawing/2014/main" id="{8E3C01B5-3C3A-2D50-F69E-FAB3A35EF0B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031" y="972311"/>
              <a:ext cx="8055864" cy="519988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149A9558-0BB8-C722-9787-87D450F7EA01}"/>
                </a:ext>
              </a:extLst>
            </p:cNvPr>
            <p:cNvSpPr/>
            <p:nvPr/>
          </p:nvSpPr>
          <p:spPr>
            <a:xfrm>
              <a:off x="4572761" y="2515361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228600" y="0"/>
                  </a:moveTo>
                  <a:lnTo>
                    <a:pt x="76200" y="0"/>
                  </a:lnTo>
                  <a:lnTo>
                    <a:pt x="76200" y="228600"/>
                  </a:lnTo>
                  <a:lnTo>
                    <a:pt x="0" y="228600"/>
                  </a:lnTo>
                  <a:lnTo>
                    <a:pt x="152400" y="381000"/>
                  </a:lnTo>
                  <a:lnTo>
                    <a:pt x="304800" y="228600"/>
                  </a:lnTo>
                  <a:lnTo>
                    <a:pt x="228600" y="2286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6">
              <a:extLst>
                <a:ext uri="{FF2B5EF4-FFF2-40B4-BE49-F238E27FC236}">
                  <a16:creationId xmlns:a16="http://schemas.microsoft.com/office/drawing/2014/main" id="{596AE8AE-8C14-1368-C2DF-8B67DB105AB7}"/>
                </a:ext>
              </a:extLst>
            </p:cNvPr>
            <p:cNvSpPr/>
            <p:nvPr/>
          </p:nvSpPr>
          <p:spPr>
            <a:xfrm>
              <a:off x="4572761" y="2515361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0" y="228600"/>
                  </a:moveTo>
                  <a:lnTo>
                    <a:pt x="76200" y="228600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228600"/>
                  </a:lnTo>
                  <a:lnTo>
                    <a:pt x="304800" y="228600"/>
                  </a:lnTo>
                  <a:lnTo>
                    <a:pt x="152400" y="381000"/>
                  </a:lnTo>
                  <a:lnTo>
                    <a:pt x="0" y="2286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7">
              <a:extLst>
                <a:ext uri="{FF2B5EF4-FFF2-40B4-BE49-F238E27FC236}">
                  <a16:creationId xmlns:a16="http://schemas.microsoft.com/office/drawing/2014/main" id="{E83D1DD9-A328-027E-406D-371954B85963}"/>
                </a:ext>
              </a:extLst>
            </p:cNvPr>
            <p:cNvSpPr/>
            <p:nvPr/>
          </p:nvSpPr>
          <p:spPr>
            <a:xfrm>
              <a:off x="3886961" y="2591561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228600" y="0"/>
                  </a:moveTo>
                  <a:lnTo>
                    <a:pt x="76200" y="0"/>
                  </a:lnTo>
                  <a:lnTo>
                    <a:pt x="76200" y="228600"/>
                  </a:lnTo>
                  <a:lnTo>
                    <a:pt x="0" y="228600"/>
                  </a:lnTo>
                  <a:lnTo>
                    <a:pt x="152400" y="381000"/>
                  </a:lnTo>
                  <a:lnTo>
                    <a:pt x="304800" y="228600"/>
                  </a:lnTo>
                  <a:lnTo>
                    <a:pt x="228600" y="2286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8">
              <a:extLst>
                <a:ext uri="{FF2B5EF4-FFF2-40B4-BE49-F238E27FC236}">
                  <a16:creationId xmlns:a16="http://schemas.microsoft.com/office/drawing/2014/main" id="{E6B2F558-0E4C-3185-C9E5-F73E39A8B858}"/>
                </a:ext>
              </a:extLst>
            </p:cNvPr>
            <p:cNvSpPr/>
            <p:nvPr/>
          </p:nvSpPr>
          <p:spPr>
            <a:xfrm>
              <a:off x="3886961" y="2591561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0" y="228600"/>
                  </a:moveTo>
                  <a:lnTo>
                    <a:pt x="76200" y="228600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228600"/>
                  </a:lnTo>
                  <a:lnTo>
                    <a:pt x="304800" y="228600"/>
                  </a:lnTo>
                  <a:lnTo>
                    <a:pt x="152400" y="381000"/>
                  </a:lnTo>
                  <a:lnTo>
                    <a:pt x="0" y="2286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9">
              <a:extLst>
                <a:ext uri="{FF2B5EF4-FFF2-40B4-BE49-F238E27FC236}">
                  <a16:creationId xmlns:a16="http://schemas.microsoft.com/office/drawing/2014/main" id="{48401772-0BA4-E3F7-CFBC-C9AAB92618E3}"/>
                </a:ext>
              </a:extLst>
            </p:cNvPr>
            <p:cNvSpPr/>
            <p:nvPr/>
          </p:nvSpPr>
          <p:spPr>
            <a:xfrm>
              <a:off x="2439161" y="2896361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228600" y="0"/>
                  </a:moveTo>
                  <a:lnTo>
                    <a:pt x="76200" y="0"/>
                  </a:lnTo>
                  <a:lnTo>
                    <a:pt x="76200" y="228600"/>
                  </a:lnTo>
                  <a:lnTo>
                    <a:pt x="0" y="228600"/>
                  </a:lnTo>
                  <a:lnTo>
                    <a:pt x="152400" y="381000"/>
                  </a:lnTo>
                  <a:lnTo>
                    <a:pt x="304800" y="228600"/>
                  </a:lnTo>
                  <a:lnTo>
                    <a:pt x="228600" y="2286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0">
              <a:extLst>
                <a:ext uri="{FF2B5EF4-FFF2-40B4-BE49-F238E27FC236}">
                  <a16:creationId xmlns:a16="http://schemas.microsoft.com/office/drawing/2014/main" id="{64B19219-1DE9-FD75-74FE-9E35D3A2FC6B}"/>
                </a:ext>
              </a:extLst>
            </p:cNvPr>
            <p:cNvSpPr/>
            <p:nvPr/>
          </p:nvSpPr>
          <p:spPr>
            <a:xfrm>
              <a:off x="2439161" y="2896361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0" y="228600"/>
                  </a:moveTo>
                  <a:lnTo>
                    <a:pt x="76200" y="228600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228600"/>
                  </a:lnTo>
                  <a:lnTo>
                    <a:pt x="304800" y="228600"/>
                  </a:lnTo>
                  <a:lnTo>
                    <a:pt x="152400" y="381000"/>
                  </a:lnTo>
                  <a:lnTo>
                    <a:pt x="0" y="2286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">
              <a:extLst>
                <a:ext uri="{FF2B5EF4-FFF2-40B4-BE49-F238E27FC236}">
                  <a16:creationId xmlns:a16="http://schemas.microsoft.com/office/drawing/2014/main" id="{5F1DF3B4-3AC6-4078-E054-D28C27819823}"/>
                </a:ext>
              </a:extLst>
            </p:cNvPr>
            <p:cNvSpPr/>
            <p:nvPr/>
          </p:nvSpPr>
          <p:spPr>
            <a:xfrm>
              <a:off x="2896361" y="2820161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228600" y="0"/>
                  </a:moveTo>
                  <a:lnTo>
                    <a:pt x="76200" y="0"/>
                  </a:lnTo>
                  <a:lnTo>
                    <a:pt x="76200" y="228600"/>
                  </a:lnTo>
                  <a:lnTo>
                    <a:pt x="0" y="228600"/>
                  </a:lnTo>
                  <a:lnTo>
                    <a:pt x="152400" y="381000"/>
                  </a:lnTo>
                  <a:lnTo>
                    <a:pt x="304800" y="228600"/>
                  </a:lnTo>
                  <a:lnTo>
                    <a:pt x="228600" y="2286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2">
              <a:extLst>
                <a:ext uri="{FF2B5EF4-FFF2-40B4-BE49-F238E27FC236}">
                  <a16:creationId xmlns:a16="http://schemas.microsoft.com/office/drawing/2014/main" id="{0E890083-8B26-EE10-FA64-75F8F43C9B40}"/>
                </a:ext>
              </a:extLst>
            </p:cNvPr>
            <p:cNvSpPr/>
            <p:nvPr/>
          </p:nvSpPr>
          <p:spPr>
            <a:xfrm>
              <a:off x="2896361" y="2820161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0" y="228600"/>
                  </a:moveTo>
                  <a:lnTo>
                    <a:pt x="76200" y="228600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228600"/>
                  </a:lnTo>
                  <a:lnTo>
                    <a:pt x="304800" y="228600"/>
                  </a:lnTo>
                  <a:lnTo>
                    <a:pt x="152400" y="381000"/>
                  </a:lnTo>
                  <a:lnTo>
                    <a:pt x="0" y="2286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C5620C2-A672-28BB-F357-B8D1E6EE36EE}"/>
              </a:ext>
            </a:extLst>
          </p:cNvPr>
          <p:cNvSpPr/>
          <p:nvPr/>
        </p:nvSpPr>
        <p:spPr>
          <a:xfrm>
            <a:off x="2337138" y="2270985"/>
            <a:ext cx="990600" cy="533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94BCAA-095B-B9F0-AFDB-8AA26BC0B366}"/>
              </a:ext>
            </a:extLst>
          </p:cNvPr>
          <p:cNvSpPr/>
          <p:nvPr/>
        </p:nvSpPr>
        <p:spPr>
          <a:xfrm>
            <a:off x="3502932" y="2014991"/>
            <a:ext cx="1260093" cy="7676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9C0B08-6352-865E-57CB-12EC35D5B3CD}"/>
              </a:ext>
            </a:extLst>
          </p:cNvPr>
          <p:cNvSpPr txBox="1"/>
          <p:nvPr/>
        </p:nvSpPr>
        <p:spPr>
          <a:xfrm>
            <a:off x="150114" y="4168009"/>
            <a:ext cx="8993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</a:t>
            </a:r>
            <a:r>
              <a:rPr lang="en-IN" sz="1400" b="1" i="0" dirty="0">
                <a:effectLst/>
                <a:latin typeface="Source Sans Pro" panose="020B0503030403020204" pitchFamily="34" charset="0"/>
              </a:rPr>
              <a:t>, Location –</a:t>
            </a:r>
            <a:r>
              <a:rPr lang="en-US" sz="1400" b="1" dirty="0"/>
              <a:t>West side exterior area</a:t>
            </a:r>
            <a:r>
              <a:rPr lang="en-IN" sz="1400" b="1" i="0" dirty="0">
                <a:effectLst/>
                <a:latin typeface="Source Sans Pro" panose="020B0503030403020204" pitchFamily="34" charset="0"/>
              </a:rPr>
              <a:t>, </a:t>
            </a:r>
            <a:r>
              <a:rPr lang="en-IN" sz="1400" b="1" dirty="0"/>
              <a:t>Dimension – 11 </a:t>
            </a:r>
            <a:r>
              <a:rPr lang="pl-PL" sz="1400" b="1" i="0" dirty="0">
                <a:effectLst/>
                <a:latin typeface="Source Sans Pro" panose="020B0503030403020204" pitchFamily="34" charset="0"/>
              </a:rPr>
              <a:t>W x </a:t>
            </a:r>
            <a:r>
              <a:rPr lang="en-IN" sz="1400" b="1" dirty="0">
                <a:latin typeface="Source Sans Pro" panose="020B0503030403020204" pitchFamily="34" charset="0"/>
              </a:rPr>
              <a:t>10</a:t>
            </a:r>
            <a:r>
              <a:rPr lang="pl-PL" sz="1400" b="1" i="0" dirty="0">
                <a:effectLst/>
                <a:latin typeface="Source Sans Pro" panose="020B0503030403020204" pitchFamily="34" charset="0"/>
              </a:rPr>
              <a:t> H Ft</a:t>
            </a:r>
            <a:r>
              <a:rPr lang="en-IN" sz="1400" b="1" dirty="0"/>
              <a:t>., Area – 110 Sq. Ft, Total Units - 4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8C0079-5B16-E5AF-CFBA-1BE74D000590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D499AF-BF5B-89EE-28F5-51A25FE62A25}"/>
              </a:ext>
            </a:extLst>
          </p:cNvPr>
          <p:cNvSpPr/>
          <p:nvPr/>
        </p:nvSpPr>
        <p:spPr>
          <a:xfrm>
            <a:off x="914400" y="667714"/>
            <a:ext cx="457200" cy="381000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0984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>
            <a:extLst>
              <a:ext uri="{FF2B5EF4-FFF2-40B4-BE49-F238E27FC236}">
                <a16:creationId xmlns:a16="http://schemas.microsoft.com/office/drawing/2014/main" id="{4AA6CA5B-E7F1-335B-A1BD-46A315DF01EA}"/>
              </a:ext>
            </a:extLst>
          </p:cNvPr>
          <p:cNvGrpSpPr/>
          <p:nvPr/>
        </p:nvGrpSpPr>
        <p:grpSpPr>
          <a:xfrm>
            <a:off x="1600200" y="742950"/>
            <a:ext cx="5943600" cy="3296614"/>
            <a:chOff x="797051" y="990600"/>
            <a:chExt cx="8156575" cy="5029200"/>
          </a:xfrm>
        </p:grpSpPr>
        <p:pic>
          <p:nvPicPr>
            <p:cNvPr id="3" name="object 4">
              <a:extLst>
                <a:ext uri="{FF2B5EF4-FFF2-40B4-BE49-F238E27FC236}">
                  <a16:creationId xmlns:a16="http://schemas.microsoft.com/office/drawing/2014/main" id="{ACDB5035-3702-BEFB-91B9-92C42BDC98D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7051" y="990600"/>
              <a:ext cx="8156448" cy="5029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E3145B60-7429-4492-1E9E-509CC135FA9E}"/>
                </a:ext>
              </a:extLst>
            </p:cNvPr>
            <p:cNvSpPr/>
            <p:nvPr/>
          </p:nvSpPr>
          <p:spPr>
            <a:xfrm>
              <a:off x="4267961" y="259156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285750" y="0"/>
                  </a:moveTo>
                  <a:lnTo>
                    <a:pt x="95250" y="0"/>
                  </a:lnTo>
                  <a:lnTo>
                    <a:pt x="95250" y="190500"/>
                  </a:lnTo>
                  <a:lnTo>
                    <a:pt x="0" y="190500"/>
                  </a:lnTo>
                  <a:lnTo>
                    <a:pt x="190500" y="381000"/>
                  </a:lnTo>
                  <a:lnTo>
                    <a:pt x="381000" y="190500"/>
                  </a:lnTo>
                  <a:lnTo>
                    <a:pt x="285750" y="190500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6">
              <a:extLst>
                <a:ext uri="{FF2B5EF4-FFF2-40B4-BE49-F238E27FC236}">
                  <a16:creationId xmlns:a16="http://schemas.microsoft.com/office/drawing/2014/main" id="{6146CD27-9127-57A8-2D1F-1D72E524C001}"/>
                </a:ext>
              </a:extLst>
            </p:cNvPr>
            <p:cNvSpPr/>
            <p:nvPr/>
          </p:nvSpPr>
          <p:spPr>
            <a:xfrm>
              <a:off x="4267961" y="2591561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95250" y="190500"/>
                  </a:lnTo>
                  <a:lnTo>
                    <a:pt x="95250" y="0"/>
                  </a:lnTo>
                  <a:lnTo>
                    <a:pt x="285750" y="0"/>
                  </a:lnTo>
                  <a:lnTo>
                    <a:pt x="285750" y="190500"/>
                  </a:lnTo>
                  <a:lnTo>
                    <a:pt x="381000" y="190500"/>
                  </a:lnTo>
                  <a:lnTo>
                    <a:pt x="190500" y="381000"/>
                  </a:lnTo>
                  <a:lnTo>
                    <a:pt x="0" y="1905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2BB29069-1CCF-0506-A5C6-811D6E82EBF3}"/>
              </a:ext>
            </a:extLst>
          </p:cNvPr>
          <p:cNvSpPr/>
          <p:nvPr/>
        </p:nvSpPr>
        <p:spPr>
          <a:xfrm>
            <a:off x="1676400" y="2190750"/>
            <a:ext cx="3276600" cy="685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981728-B10E-2A45-917E-F4495FCD1F69}"/>
              </a:ext>
            </a:extLst>
          </p:cNvPr>
          <p:cNvSpPr txBox="1"/>
          <p:nvPr/>
        </p:nvSpPr>
        <p:spPr>
          <a:xfrm>
            <a:off x="114300" y="424815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</a:t>
            </a:r>
            <a:r>
              <a:rPr lang="en-IN" sz="1400" b="1" i="0" dirty="0">
                <a:effectLst/>
                <a:latin typeface="Source Sans Pro" panose="020B0503030403020204" pitchFamily="34" charset="0"/>
              </a:rPr>
              <a:t>, Location –</a:t>
            </a:r>
            <a:r>
              <a:rPr lang="en-US" sz="1400" b="1" dirty="0"/>
              <a:t>West side exterior area</a:t>
            </a:r>
            <a:r>
              <a:rPr lang="en-IN" sz="1400" b="1" i="0" dirty="0">
                <a:effectLst/>
                <a:latin typeface="Source Sans Pro" panose="020B0503030403020204" pitchFamily="34" charset="0"/>
              </a:rPr>
              <a:t>, </a:t>
            </a:r>
            <a:r>
              <a:rPr lang="en-IN" sz="1400" b="1" dirty="0"/>
              <a:t>Dimension – 25 </a:t>
            </a:r>
            <a:r>
              <a:rPr lang="pl-PL" sz="1400" b="1" i="0" dirty="0">
                <a:effectLst/>
                <a:latin typeface="Source Sans Pro" panose="020B0503030403020204" pitchFamily="34" charset="0"/>
              </a:rPr>
              <a:t>W x </a:t>
            </a:r>
            <a:r>
              <a:rPr lang="en-IN" sz="1400" b="1" dirty="0">
                <a:latin typeface="Source Sans Pro" panose="020B0503030403020204" pitchFamily="34" charset="0"/>
              </a:rPr>
              <a:t>10</a:t>
            </a:r>
            <a:r>
              <a:rPr lang="pl-PL" sz="1400" b="1" i="0" dirty="0">
                <a:effectLst/>
                <a:latin typeface="Source Sans Pro" panose="020B0503030403020204" pitchFamily="34" charset="0"/>
              </a:rPr>
              <a:t> H Ft</a:t>
            </a:r>
            <a:r>
              <a:rPr lang="en-IN" sz="1400" b="1" dirty="0"/>
              <a:t>., Area – 250 Sq. Ft, Total Units - 2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BFADD0-0BB3-B5FD-BC06-5E24F9EC700B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D3B20B-3143-3D2E-B06A-28BD55EBF53A}"/>
              </a:ext>
            </a:extLst>
          </p:cNvPr>
          <p:cNvSpPr/>
          <p:nvPr/>
        </p:nvSpPr>
        <p:spPr>
          <a:xfrm>
            <a:off x="1371600" y="716280"/>
            <a:ext cx="457200" cy="381000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6293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4">
            <a:extLst>
              <a:ext uri="{FF2B5EF4-FFF2-40B4-BE49-F238E27FC236}">
                <a16:creationId xmlns:a16="http://schemas.microsoft.com/office/drawing/2014/main" id="{A8539BFF-5737-E1F6-4245-AFFF0447697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819150"/>
            <a:ext cx="60198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F187CC-9D87-4946-CABC-23B63AD794A6}"/>
              </a:ext>
            </a:extLst>
          </p:cNvPr>
          <p:cNvSpPr txBox="1"/>
          <p:nvPr/>
        </p:nvSpPr>
        <p:spPr>
          <a:xfrm>
            <a:off x="76200" y="432054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Media Type – Facade</a:t>
            </a:r>
            <a:r>
              <a:rPr lang="en-IN" sz="1400" b="1" i="0" dirty="0">
                <a:effectLst/>
                <a:latin typeface="Source Sans Pro" panose="020B0503030403020204" pitchFamily="34" charset="0"/>
              </a:rPr>
              <a:t>, Location –</a:t>
            </a:r>
            <a:r>
              <a:rPr lang="en-US" sz="1400" b="1" dirty="0"/>
              <a:t>West side exterior area</a:t>
            </a:r>
            <a:r>
              <a:rPr lang="en-IN" sz="1400" b="1" i="0" dirty="0">
                <a:effectLst/>
                <a:latin typeface="Source Sans Pro" panose="020B0503030403020204" pitchFamily="34" charset="0"/>
              </a:rPr>
              <a:t>, </a:t>
            </a:r>
            <a:r>
              <a:rPr lang="en-IN" sz="1400" b="1" dirty="0"/>
              <a:t>Dimension – 15 </a:t>
            </a:r>
            <a:r>
              <a:rPr lang="pl-PL" sz="1400" b="1" i="0" dirty="0">
                <a:effectLst/>
                <a:latin typeface="Source Sans Pro" panose="020B0503030403020204" pitchFamily="34" charset="0"/>
              </a:rPr>
              <a:t>W x </a:t>
            </a:r>
            <a:r>
              <a:rPr lang="en-IN" sz="1400" b="1" dirty="0">
                <a:latin typeface="Source Sans Pro" panose="020B0503030403020204" pitchFamily="34" charset="0"/>
              </a:rPr>
              <a:t>7.5</a:t>
            </a:r>
            <a:r>
              <a:rPr lang="pl-PL" sz="1400" b="1" i="0" dirty="0">
                <a:effectLst/>
                <a:latin typeface="Source Sans Pro" panose="020B0503030403020204" pitchFamily="34" charset="0"/>
              </a:rPr>
              <a:t> H Ft</a:t>
            </a:r>
            <a:r>
              <a:rPr lang="en-IN" sz="1400" b="1" dirty="0"/>
              <a:t>., Area – 112.5 Sq. Ft, Total Units - 4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ADF7CF-B144-BE49-2806-E8578A0F5299}"/>
              </a:ext>
            </a:extLst>
          </p:cNvPr>
          <p:cNvSpPr/>
          <p:nvPr/>
        </p:nvSpPr>
        <p:spPr>
          <a:xfrm>
            <a:off x="3276600" y="998220"/>
            <a:ext cx="1981200" cy="2209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366992-4861-80FD-C0ED-95EEAC050213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A3B5FF-8C3C-714E-2B0A-850A62D60E47}"/>
              </a:ext>
            </a:extLst>
          </p:cNvPr>
          <p:cNvSpPr/>
          <p:nvPr/>
        </p:nvSpPr>
        <p:spPr>
          <a:xfrm>
            <a:off x="1371600" y="716280"/>
            <a:ext cx="457200" cy="381000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312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1810</TotalTime>
  <Words>253</Words>
  <Application>Microsoft Office PowerPoint</Application>
  <PresentationFormat>On-screen Show (16:9)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Outfit</vt:lpstr>
      <vt:lpstr>Source Sans Pro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30</cp:revision>
  <dcterms:created xsi:type="dcterms:W3CDTF">2022-12-23T06:02:50Z</dcterms:created>
  <dcterms:modified xsi:type="dcterms:W3CDTF">2023-02-15T12:35:42Z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