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8"/>
  </p:notesMasterIdLst>
  <p:sldIdLst>
    <p:sldId id="256" r:id="rId3"/>
    <p:sldId id="266" r:id="rId4"/>
    <p:sldId id="259" r:id="rId5"/>
    <p:sldId id="264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092FEF-B224-4DBA-A053-BF323C1B0972}">
  <a:tblStyle styleId="{35092FEF-B224-4DBA-A053-BF323C1B097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32d6d3129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032d6d3129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32d6d3129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032d6d3129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4799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032d6d3129_2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2032d6d3129_2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32d6d3129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032d6d3129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32d6d3129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032d6d3129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g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pn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19" Type="http://schemas.openxmlformats.org/officeDocument/2006/relationships/image" Target="../media/image33.svg"/><Relationship Id="rId4" Type="http://schemas.openxmlformats.org/officeDocument/2006/relationships/hyperlink" Target="http://www.themediaant.com/" TargetMode="External"/><Relationship Id="rId9" Type="http://schemas.openxmlformats.org/officeDocument/2006/relationships/image" Target="../media/image23.gif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30" name="Google Shape;13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CAMPAIGN GUIDELINES</a:t>
            </a:r>
            <a:endParaRPr lang="en-IN"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261C1-3883-EEC5-580D-9F682B3DA6DF}"/>
              </a:ext>
            </a:extLst>
          </p:cNvPr>
          <p:cNvSpPr/>
          <p:nvPr/>
        </p:nvSpPr>
        <p:spPr>
          <a:xfrm>
            <a:off x="0" y="0"/>
            <a:ext cx="9144000" cy="3929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LEAD TIME</a:t>
            </a:r>
            <a:endParaRPr lang="en-IN" sz="2400" b="1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02265B2-F9BA-2E98-8FB2-25BA9FBEC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424657"/>
              </p:ext>
            </p:extLst>
          </p:nvPr>
        </p:nvGraphicFramePr>
        <p:xfrm>
          <a:off x="2185638" y="585789"/>
          <a:ext cx="4784903" cy="2335231"/>
        </p:xfrm>
        <a:graphic>
          <a:graphicData uri="http://schemas.openxmlformats.org/drawingml/2006/table">
            <a:tbl>
              <a:tblPr firstRow="1" bandRow="1">
                <a:tableStyleId>{35092FEF-B224-4DBA-A053-BF323C1B0972}</a:tableStyleId>
              </a:tblPr>
              <a:tblGrid>
                <a:gridCol w="2343741">
                  <a:extLst>
                    <a:ext uri="{9D8B030D-6E8A-4147-A177-3AD203B41FA5}">
                      <a16:colId xmlns:a16="http://schemas.microsoft.com/office/drawing/2014/main" val="2232200794"/>
                    </a:ext>
                  </a:extLst>
                </a:gridCol>
                <a:gridCol w="2441162">
                  <a:extLst>
                    <a:ext uri="{9D8B030D-6E8A-4147-A177-3AD203B41FA5}">
                      <a16:colId xmlns:a16="http://schemas.microsoft.com/office/drawing/2014/main" val="3697169005"/>
                    </a:ext>
                  </a:extLst>
                </a:gridCol>
              </a:tblGrid>
              <a:tr h="406319">
                <a:tc>
                  <a:txBody>
                    <a:bodyPr/>
                    <a:lstStyle/>
                    <a:p>
                      <a:r>
                        <a:rPr lang="en-IN" dirty="0"/>
                        <a:t>Volume(No of Trains)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Lead Time (In Days)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73607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1-3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2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595873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4-6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3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19699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7-9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4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76766"/>
                  </a:ext>
                </a:extLst>
              </a:tr>
              <a:tr h="482228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10+</a:t>
                      </a:r>
                      <a:endParaRPr lang="en-IN" dirty="0">
                        <a:latin typeface="Bahnschrift Ligh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 Condensed" panose="020B0502040204020203" pitchFamily="34" charset="0"/>
                        </a:rPr>
                        <a:t>6</a:t>
                      </a:r>
                      <a:r>
                        <a:rPr lang="en-IN" dirty="0">
                          <a:latin typeface="Bahnschrift Light Condensed" panose="020B0502040204020203" pitchFamily="34" charset="0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884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114E6C-AC44-6FCF-DECA-B0630C2A54E1}"/>
              </a:ext>
            </a:extLst>
          </p:cNvPr>
          <p:cNvSpPr txBox="1"/>
          <p:nvPr/>
        </p:nvSpPr>
        <p:spPr>
          <a:xfrm>
            <a:off x="73929" y="2921020"/>
            <a:ext cx="8732446" cy="1694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u="sng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Please Note: </a:t>
            </a:r>
            <a:endParaRPr lang="en-US" sz="1400" b="1" u="sng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Lead Time is considered from the day the mock-up is approved for printing.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shared lead time is approximate and might vary based on the availability of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train</a:t>
            </a: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unforeseen weather conditions, and festive occasions.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476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number of days shared for lead time is given considering the business days, with the exclusion of public holidays and weekends. 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210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C7C12B-6FB8-B5FF-DFB3-81FA34C55FD3}"/>
              </a:ext>
            </a:extLst>
          </p:cNvPr>
          <p:cNvSpPr txBox="1"/>
          <p:nvPr/>
        </p:nvSpPr>
        <p:spPr>
          <a:xfrm>
            <a:off x="0" y="572606"/>
            <a:ext cx="935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</a:rPr>
              <a:t>Though not mandatory in Mumbai trains, it is advised to have at least 10-15% of the artwork in Marathi language.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046CD-661E-53DA-845F-BE84FF151708}"/>
              </a:ext>
            </a:extLst>
          </p:cNvPr>
          <p:cNvSpPr/>
          <p:nvPr/>
        </p:nvSpPr>
        <p:spPr>
          <a:xfrm>
            <a:off x="0" y="-14377"/>
            <a:ext cx="9144000" cy="34805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Google Shape;173;p28">
            <a:extLst>
              <a:ext uri="{FF2B5EF4-FFF2-40B4-BE49-F238E27FC236}">
                <a16:creationId xmlns:a16="http://schemas.microsoft.com/office/drawing/2014/main" id="{623C087E-D3CB-0B73-BF30-E6D39465F2CD}"/>
              </a:ext>
            </a:extLst>
          </p:cNvPr>
          <p:cNvSpPr txBox="1"/>
          <p:nvPr/>
        </p:nvSpPr>
        <p:spPr>
          <a:xfrm>
            <a:off x="2403815" y="-55592"/>
            <a:ext cx="3990388" cy="423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ARTWORK RELATED DETAILS </a:t>
            </a:r>
            <a:endParaRPr sz="23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A23445-1B8A-7D90-C075-251A6B0D0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1088" y="1406769"/>
            <a:ext cx="5489580" cy="3095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34F5F5-F5E2-83D5-6A05-BC0ECE421ECD}"/>
              </a:ext>
            </a:extLst>
          </p:cNvPr>
          <p:cNvSpPr txBox="1"/>
          <p:nvPr/>
        </p:nvSpPr>
        <p:spPr>
          <a:xfrm>
            <a:off x="0" y="918896"/>
            <a:ext cx="96538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2060"/>
                </a:solidFill>
              </a:rPr>
              <a:t>The regional language will be included in the form of a brand name, tagline, logo, safety instructions, etc.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endParaRPr lang="en-US" sz="1300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6D895-D738-2F95-890F-C3AEB8F5356A}"/>
              </a:ext>
            </a:extLst>
          </p:cNvPr>
          <p:cNvSpPr/>
          <p:nvPr/>
        </p:nvSpPr>
        <p:spPr>
          <a:xfrm>
            <a:off x="4065563" y="1959687"/>
            <a:ext cx="2089052" cy="169087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3E87E8-340F-B205-79A6-7F96C8CF6C13}"/>
              </a:ext>
            </a:extLst>
          </p:cNvPr>
          <p:cNvSpPr/>
          <p:nvPr/>
        </p:nvSpPr>
        <p:spPr>
          <a:xfrm>
            <a:off x="1920240" y="2947182"/>
            <a:ext cx="1681089" cy="76173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217080-7B91-F1EF-40FC-930802FA4644}"/>
              </a:ext>
            </a:extLst>
          </p:cNvPr>
          <p:cNvSpPr/>
          <p:nvPr/>
        </p:nvSpPr>
        <p:spPr>
          <a:xfrm>
            <a:off x="4986997" y="2472001"/>
            <a:ext cx="1083212" cy="41187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0F188A4-F66A-A73A-E867-2EED81BCE1B2}"/>
              </a:ext>
            </a:extLst>
          </p:cNvPr>
          <p:cNvSpPr/>
          <p:nvPr/>
        </p:nvSpPr>
        <p:spPr>
          <a:xfrm rot="10800000">
            <a:off x="6252826" y="2624941"/>
            <a:ext cx="2089052" cy="98474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750595"/>
            <a:ext cx="9143999" cy="392905"/>
          </a:xfrm>
          <a:prstGeom prst="rect">
            <a:avLst/>
          </a:prstGeom>
          <a:solidFill>
            <a:srgbClr val="7030A0"/>
          </a:solidFill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130201" y="4886377"/>
            <a:ext cx="1364252" cy="2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http://www.themediaant.com/</a:t>
            </a:r>
            <a:endParaRPr sz="7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261C1-3883-EEC5-580D-9F682B3DA6DF}"/>
              </a:ext>
            </a:extLst>
          </p:cNvPr>
          <p:cNvSpPr/>
          <p:nvPr/>
        </p:nvSpPr>
        <p:spPr>
          <a:xfrm>
            <a:off x="0" y="0"/>
            <a:ext cx="9144000" cy="3929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Google Shape;153;p26">
            <a:extLst>
              <a:ext uri="{FF2B5EF4-FFF2-40B4-BE49-F238E27FC236}">
                <a16:creationId xmlns:a16="http://schemas.microsoft.com/office/drawing/2014/main" id="{1357DB53-9C44-36A5-128D-D916FE7C6EE6}"/>
              </a:ext>
            </a:extLst>
          </p:cNvPr>
          <p:cNvSpPr txBox="1"/>
          <p:nvPr/>
        </p:nvSpPr>
        <p:spPr>
          <a:xfrm>
            <a:off x="631903" y="-60500"/>
            <a:ext cx="729289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CAMPAIGN DISCLAIMER</a:t>
            </a:r>
            <a:endParaRPr sz="28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F93909-09E2-F0E3-386C-C1CE45E2AF49}"/>
              </a:ext>
            </a:extLst>
          </p:cNvPr>
          <p:cNvSpPr txBox="1"/>
          <p:nvPr/>
        </p:nvSpPr>
        <p:spPr>
          <a:xfrm>
            <a:off x="901577" y="770607"/>
            <a:ext cx="804967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if the client wants specific train targeting, it is not possible, however, route targeting is possible.</a:t>
            </a:r>
          </a:p>
          <a:p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Train timings can vary based on unforeseen weather conditions</a:t>
            </a:r>
            <a:r>
              <a:rPr lang="en-US" b="0" i="0" dirty="0">
                <a:latin typeface="Arial" panose="020B0604020202020204" pitchFamily="34" charset="0"/>
                <a:cs typeface="Times New Roman" panose="02020603050405020304" pitchFamily="18" charset="0"/>
              </a:rPr>
              <a:t>, faults in the system of the </a:t>
            </a:r>
            <a:r>
              <a:rPr lang="en-US" dirty="0">
                <a:latin typeface="Arial" panose="020B0604020202020204" pitchFamily="34" charset="0"/>
                <a:cs typeface="Times New Roman" panose="02020603050405020304" pitchFamily="18" charset="0"/>
              </a:rPr>
              <a:t>train, mechanical failures, tracks overheating, yearly maintenance, etc. </a:t>
            </a:r>
          </a:p>
          <a:p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The exact platform information cannot be provided </a:t>
            </a:r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about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where the train halts at any particular station as it depends completely on the availability of the platform. </a:t>
            </a:r>
          </a:p>
          <a:p>
            <a:endParaRPr lang="en-US" dirty="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Once the mounting is done, demounting for the same will not be possible. </a:t>
            </a:r>
          </a:p>
          <a:p>
            <a:endParaRPr lang="en-US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Post mounting, we are not accountable or responsible for any damage or replacement.</a:t>
            </a:r>
          </a:p>
          <a:p>
            <a:endParaRPr lang="en-US" dirty="0">
              <a:solidFill>
                <a:srgbClr val="202124"/>
              </a:solidFill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We will provide images as proof of execution for the campaign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, only in exceptional cases videos will be provided, however, this will have extra charges applicable.</a:t>
            </a:r>
          </a:p>
          <a:p>
            <a:endParaRPr lang="en-US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interior branding, the number of panels available per train will be provided on request.</a:t>
            </a:r>
          </a:p>
        </p:txBody>
      </p:sp>
      <p:pic>
        <p:nvPicPr>
          <p:cNvPr id="5" name="Graphic 4" descr="Map with pin with solid fill">
            <a:extLst>
              <a:ext uri="{FF2B5EF4-FFF2-40B4-BE49-F238E27FC236}">
                <a16:creationId xmlns:a16="http://schemas.microsoft.com/office/drawing/2014/main" id="{76FE2A82-C8C2-5F83-8D62-28360B3D2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452" y="757736"/>
            <a:ext cx="408692" cy="408692"/>
          </a:xfrm>
          <a:prstGeom prst="rect">
            <a:avLst/>
          </a:prstGeom>
        </p:spPr>
      </p:pic>
      <p:pic>
        <p:nvPicPr>
          <p:cNvPr id="13" name="Graphic 12" descr="Clock with solid fill">
            <a:extLst>
              <a:ext uri="{FF2B5EF4-FFF2-40B4-BE49-F238E27FC236}">
                <a16:creationId xmlns:a16="http://schemas.microsoft.com/office/drawing/2014/main" id="{ABC5AEE7-81F0-B7D6-170F-FFCA4C694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58" y="1452061"/>
            <a:ext cx="337999" cy="3379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9D8A1E-DA7A-799E-7F6E-DE1B29977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067" y="2135825"/>
            <a:ext cx="365451" cy="365451"/>
          </a:xfrm>
          <a:prstGeom prst="rect">
            <a:avLst/>
          </a:prstGeom>
        </p:spPr>
      </p:pic>
      <p:pic>
        <p:nvPicPr>
          <p:cNvPr id="21" name="Graphic 20" descr="Tools with solid fill">
            <a:extLst>
              <a:ext uri="{FF2B5EF4-FFF2-40B4-BE49-F238E27FC236}">
                <a16:creationId xmlns:a16="http://schemas.microsoft.com/office/drawing/2014/main" id="{2333262A-C80C-DA6A-D884-DE5BA9B435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1342" y="2712124"/>
            <a:ext cx="306406" cy="306406"/>
          </a:xfrm>
          <a:prstGeom prst="rect">
            <a:avLst/>
          </a:prstGeom>
        </p:spPr>
      </p:pic>
      <p:pic>
        <p:nvPicPr>
          <p:cNvPr id="23" name="Graphic 22" descr="No sign with solid fill">
            <a:extLst>
              <a:ext uri="{FF2B5EF4-FFF2-40B4-BE49-F238E27FC236}">
                <a16:creationId xmlns:a16="http://schemas.microsoft.com/office/drawing/2014/main" id="{7CFEDCF4-098A-A48A-8026-3D9F7E8198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1664" y="2840542"/>
            <a:ext cx="220658" cy="220658"/>
          </a:xfrm>
          <a:prstGeom prst="rect">
            <a:avLst/>
          </a:prstGeom>
        </p:spPr>
      </p:pic>
      <p:pic>
        <p:nvPicPr>
          <p:cNvPr id="25" name="Graphic 24" descr="Confused person with solid fill">
            <a:extLst>
              <a:ext uri="{FF2B5EF4-FFF2-40B4-BE49-F238E27FC236}">
                <a16:creationId xmlns:a16="http://schemas.microsoft.com/office/drawing/2014/main" id="{3B4D3471-9121-D4EE-C9EB-8429BD844B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2603" y="3109423"/>
            <a:ext cx="408692" cy="408692"/>
          </a:xfrm>
          <a:prstGeom prst="rect">
            <a:avLst/>
          </a:prstGeom>
        </p:spPr>
      </p:pic>
      <p:pic>
        <p:nvPicPr>
          <p:cNvPr id="31" name="Graphic 30" descr="Camera with solid fill">
            <a:extLst>
              <a:ext uri="{FF2B5EF4-FFF2-40B4-BE49-F238E27FC236}">
                <a16:creationId xmlns:a16="http://schemas.microsoft.com/office/drawing/2014/main" id="{B3931BD5-47A2-1F06-B8AC-0C3C5B60791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32734" y="3578887"/>
            <a:ext cx="328682" cy="328682"/>
          </a:xfrm>
          <a:prstGeom prst="rect">
            <a:avLst/>
          </a:prstGeom>
        </p:spPr>
      </p:pic>
      <p:pic>
        <p:nvPicPr>
          <p:cNvPr id="33" name="Graphic 32" descr="Video camera with solid fill">
            <a:extLst>
              <a:ext uri="{FF2B5EF4-FFF2-40B4-BE49-F238E27FC236}">
                <a16:creationId xmlns:a16="http://schemas.microsoft.com/office/drawing/2014/main" id="{7F16282D-CD25-E76D-D20A-41FCA6DA3E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3989" y="3711145"/>
            <a:ext cx="335827" cy="335827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39BC5033-5E83-E0F6-DF2D-B5B2E9B724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9364" y="4136751"/>
            <a:ext cx="365452" cy="3654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0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92" name="Google Shape;19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" name="Google Shape;19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30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201" name="Google Shape;201;p3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3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3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30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CAB GUIDELINE</Template>
  <TotalTime>130</TotalTime>
  <Words>325</Words>
  <Application>Microsoft Office PowerPoint</Application>
  <PresentationFormat>On-screen Show (16:9)</PresentationFormat>
  <Paragraphs>37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Bahnschrift Light Condensed</vt:lpstr>
      <vt:lpstr>Calibri</vt:lpstr>
      <vt:lpstr>Roboto</vt:lpstr>
      <vt:lpstr>Times New Roman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13102</cp:lastModifiedBy>
  <cp:revision>4</cp:revision>
  <dcterms:created xsi:type="dcterms:W3CDTF">2023-02-15T05:57:09Z</dcterms:created>
  <dcterms:modified xsi:type="dcterms:W3CDTF">2023-02-15T13:27:35Z</dcterms:modified>
</cp:coreProperties>
</file>